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8" r:id="rId8"/>
    <p:sldId id="262" r:id="rId9"/>
    <p:sldId id="273" r:id="rId10"/>
    <p:sldId id="269" r:id="rId11"/>
    <p:sldId id="271" r:id="rId12"/>
    <p:sldId id="274" r:id="rId13"/>
    <p:sldId id="275" r:id="rId14"/>
    <p:sldId id="277" r:id="rId15"/>
    <p:sldId id="278" r:id="rId16"/>
    <p:sldId id="280" r:id="rId17"/>
    <p:sldId id="281" r:id="rId18"/>
    <p:sldId id="265" r:id="rId19"/>
    <p:sldId id="282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7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48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6772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9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56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4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4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8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1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7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07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9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0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1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4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5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56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Hockey Regression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Austin Schwoegl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6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2655"/>
            <a:ext cx="9905998" cy="1478570"/>
          </a:xfrm>
        </p:spPr>
        <p:txBody>
          <a:bodyPr/>
          <a:lstStyle/>
          <a:p>
            <a:r>
              <a:rPr lang="en-US" dirty="0" smtClean="0"/>
              <a:t>Variable Selection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770561" y="2097088"/>
            <a:ext cx="5276850" cy="131445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65848" y="618518"/>
            <a:ext cx="4514850" cy="12287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799136" y="3698495"/>
            <a:ext cx="5248275" cy="24955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5"/>
          <a:srcRect l="73056" t="74610" r="8882" b="9065"/>
          <a:stretch/>
        </p:blipFill>
        <p:spPr>
          <a:xfrm>
            <a:off x="2286001" y="2754313"/>
            <a:ext cx="2019072" cy="18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7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leverage points, influential points, and </a:t>
            </a:r>
            <a:r>
              <a:rPr lang="en-US" dirty="0" smtClean="0"/>
              <a:t>outliers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556" y="1828799"/>
            <a:ext cx="5478170" cy="4539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1413" y="3220872"/>
            <a:ext cx="25891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Outliers: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Columbus ‘10-’11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Boston Bruins ‘13-’14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Buffalo </a:t>
            </a:r>
            <a:r>
              <a:rPr lang="en-US" dirty="0" err="1" smtClean="0"/>
              <a:t>Sabres</a:t>
            </a:r>
            <a:r>
              <a:rPr lang="en-US" dirty="0" smtClean="0"/>
              <a:t> ‘13-’14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No </a:t>
            </a:r>
            <a:r>
              <a:rPr lang="en-US" dirty="0" err="1" smtClean="0"/>
              <a:t>multicollinearity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plot vs. fitted values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variance of errors</a:t>
            </a:r>
          </a:p>
        </p:txBody>
      </p:sp>
      <p:pic>
        <p:nvPicPr>
          <p:cNvPr id="4" name="Content Placeholder 3"/>
          <p:cNvPicPr>
            <a:picLocks/>
          </p:cNvPicPr>
          <p:nvPr/>
        </p:nvPicPr>
        <p:blipFill rotWithShape="1">
          <a:blip r:embed="rId2"/>
          <a:srcRect l="34043" r="33170" b="64393"/>
          <a:stretch/>
        </p:blipFill>
        <p:spPr>
          <a:xfrm>
            <a:off x="5208813" y="2097088"/>
            <a:ext cx="4065815" cy="39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99216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Durbin </a:t>
            </a:r>
            <a:r>
              <a:rPr lang="en-US" dirty="0"/>
              <a:t>Watson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702277" y="1730825"/>
            <a:ext cx="4784270" cy="46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with revisions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76862" y="2567781"/>
            <a:ext cx="3235098" cy="290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model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090" y="2547257"/>
            <a:ext cx="8706643" cy="28901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877786" y="5887583"/>
            <a:ext cx="358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than applied to 14-15 season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1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Predicted points of 15-16 season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889857"/>
              </p:ext>
            </p:extLst>
          </p:nvPr>
        </p:nvGraphicFramePr>
        <p:xfrm>
          <a:off x="1371598" y="2465620"/>
          <a:ext cx="4392387" cy="367392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018124"/>
                <a:gridCol w="2374263"/>
              </a:tblGrid>
              <a:tr h="262423">
                <a:tc>
                  <a:txBody>
                    <a:bodyPr/>
                    <a:lstStyle/>
                    <a:p>
                      <a:pPr marL="0" marR="0" indent="102235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Team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predicted Points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Anaheim Ducks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96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Arizona Coyotes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76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Boston Bruins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96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Buffalo Sabres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                73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Calgary </a:t>
                      </a:r>
                      <a:r>
                        <a:rPr lang="en-US" sz="800" dirty="0" smtClean="0">
                          <a:effectLst/>
                        </a:rPr>
                        <a:t>Flame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92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Carolina Hurricanes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90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Chicago Blackhawks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97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Colorado Avalanche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                96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Columbus Blue Jackets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89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Dallas Stars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92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Detroit Red Wings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96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Edmonton Oilers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79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2423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Florida Panthers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                92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494489"/>
              </p:ext>
            </p:extLst>
          </p:nvPr>
        </p:nvGraphicFramePr>
        <p:xfrm>
          <a:off x="6090558" y="2479285"/>
          <a:ext cx="4131128" cy="370924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712274"/>
                <a:gridCol w="2418854"/>
              </a:tblGrid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Los Angeles Kings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94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Minnesota Wild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100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Montréal Canadiens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101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Nashville Predators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96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New Jersey Devils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89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New York Islanders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                90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New York Rangers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101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Ottawa Senators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97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Philadelphia Flyers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88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Pittsburgh Penguins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99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San Jose Sharks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88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St. Louis Blues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99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Tampa Bay Lightning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                99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Toronto Maple Leafs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84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Vancouver Canucks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99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85947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Washington Capitals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                       95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13956">
                <a:tc>
                  <a:txBody>
                    <a:bodyPr/>
                    <a:lstStyle/>
                    <a:p>
                      <a:pPr marL="0" marR="0" indent="1016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Winnipeg Jets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                96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06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Division bracket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381211"/>
              </p:ext>
            </p:extLst>
          </p:nvPr>
        </p:nvGraphicFramePr>
        <p:xfrm>
          <a:off x="930729" y="1845125"/>
          <a:ext cx="10450287" cy="42617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51214"/>
                <a:gridCol w="1422674"/>
                <a:gridCol w="1586074"/>
                <a:gridCol w="1081414"/>
                <a:gridCol w="1325858"/>
                <a:gridCol w="1081414"/>
                <a:gridCol w="1481311"/>
                <a:gridCol w="920328"/>
              </a:tblGrid>
              <a:tr h="4735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Atlantic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Metropolitan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Central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Pacific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735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Montreal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NY Rangers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Minnesota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Vancouver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735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Tampa Bay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Pittsburgh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St. Louis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Anaheim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735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Ottawa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Washington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Chicago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Los Angeles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735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Detroit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NY Islanders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Nashville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Calgary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735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Boston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Carolina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Winnipeg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San Jose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735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Florida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New Jersey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Colorado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Edmonton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735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Toronto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Columbus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Dallas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Arizona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735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Buffalo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Philidelphia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03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1797" y="1635389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Did not include players, injuries, or trades</a:t>
            </a:r>
            <a:endParaRPr lang="en-US" dirty="0"/>
          </a:p>
          <a:p>
            <a:r>
              <a:rPr lang="en-US" dirty="0" smtClean="0"/>
              <a:t>More data could have been used</a:t>
            </a:r>
          </a:p>
          <a:p>
            <a:r>
              <a:rPr lang="en-US" dirty="0" smtClean="0"/>
              <a:t>Small R</a:t>
            </a:r>
            <a:r>
              <a:rPr lang="en-US" baseline="30000" dirty="0" smtClean="0"/>
              <a:t>2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ow R</a:t>
            </a:r>
            <a:r>
              <a:rPr lang="en-US" baseline="30000" dirty="0" smtClean="0"/>
              <a:t>2</a:t>
            </a:r>
            <a:r>
              <a:rPr lang="en-US" dirty="0" smtClean="0"/>
              <a:t> which was .2504</a:t>
            </a:r>
          </a:p>
          <a:p>
            <a:r>
              <a:rPr lang="en-US" dirty="0" smtClean="0"/>
              <a:t>Compared to current standings though it somewhat matches up</a:t>
            </a:r>
          </a:p>
          <a:p>
            <a:r>
              <a:rPr lang="en-US" dirty="0" smtClean="0"/>
              <a:t>Out of the current 16 top </a:t>
            </a:r>
            <a:r>
              <a:rPr lang="en-US" dirty="0" smtClean="0"/>
              <a:t>teams 13 of them were predicted to make the playoffs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2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023966"/>
            <a:ext cx="9905998" cy="1478570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4691727"/>
            <a:ext cx="9905999" cy="3541714"/>
          </a:xfrm>
        </p:spPr>
        <p:txBody>
          <a:bodyPr/>
          <a:lstStyle/>
          <a:p>
            <a:r>
              <a:rPr lang="en-US" dirty="0" smtClean="0"/>
              <a:t>Predicting next NHL season’s playoff teams based on the NHL’s point system</a:t>
            </a:r>
          </a:p>
          <a:p>
            <a:pPr lvl="1"/>
            <a:r>
              <a:rPr lang="en-US" dirty="0" smtClean="0"/>
              <a:t>Software: SAS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75" y="542890"/>
            <a:ext cx="4831774" cy="32203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701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http://www.nhl.com/stats/team?reportType=season&amp;report=teamsummary&amp;season=20152016&amp;gameType=2&amp;aggregate=0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8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4923" y="742086"/>
            <a:ext cx="9905998" cy="1478570"/>
          </a:xfrm>
        </p:spPr>
        <p:txBody>
          <a:bodyPr/>
          <a:lstStyle/>
          <a:p>
            <a:pPr algn="r"/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1989" y="2307152"/>
            <a:ext cx="5165595" cy="3541714"/>
          </a:xfrm>
        </p:spPr>
        <p:txBody>
          <a:bodyPr>
            <a:normAutofit/>
          </a:bodyPr>
          <a:lstStyle/>
          <a:p>
            <a:r>
              <a:rPr lang="en-US" dirty="0"/>
              <a:t>Create a final regression model with the best predictor </a:t>
            </a:r>
            <a:r>
              <a:rPr lang="en-US" dirty="0" smtClean="0"/>
              <a:t>variables</a:t>
            </a:r>
          </a:p>
          <a:p>
            <a:r>
              <a:rPr lang="en-US" dirty="0" smtClean="0"/>
              <a:t>Predict next season’s individual NHL team points</a:t>
            </a:r>
          </a:p>
          <a:p>
            <a:r>
              <a:rPr lang="en-US" dirty="0" smtClean="0"/>
              <a:t>Create a playoff bracket for the     ‘15-’16 season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6" y="1900927"/>
            <a:ext cx="4942702" cy="3396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78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044" y="444247"/>
            <a:ext cx="3707650" cy="1478570"/>
          </a:xfrm>
        </p:spPr>
        <p:txBody>
          <a:bodyPr/>
          <a:lstStyle/>
          <a:p>
            <a:r>
              <a:rPr lang="en-US" dirty="0" smtClean="0"/>
              <a:t>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8720" y="2307152"/>
            <a:ext cx="9905999" cy="3541714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Wins</a:t>
            </a:r>
          </a:p>
          <a:p>
            <a:r>
              <a:rPr lang="en-US" dirty="0" smtClean="0"/>
              <a:t>Losses</a:t>
            </a:r>
          </a:p>
          <a:p>
            <a:r>
              <a:rPr lang="en-US" dirty="0" smtClean="0"/>
              <a:t>Overtime Losses</a:t>
            </a:r>
          </a:p>
          <a:p>
            <a:r>
              <a:rPr lang="en-US" dirty="0" smtClean="0"/>
              <a:t>Regulation Wins</a:t>
            </a:r>
          </a:p>
          <a:p>
            <a:r>
              <a:rPr lang="en-US" dirty="0" smtClean="0"/>
              <a:t>Point Percentage</a:t>
            </a:r>
          </a:p>
          <a:p>
            <a:r>
              <a:rPr lang="en-US" dirty="0" smtClean="0"/>
              <a:t>Goals For Per Game</a:t>
            </a:r>
          </a:p>
          <a:p>
            <a:r>
              <a:rPr lang="en-US" dirty="0" smtClean="0"/>
              <a:t>Goals Against Per Game</a:t>
            </a:r>
          </a:p>
          <a:p>
            <a:r>
              <a:rPr lang="en-US" dirty="0" smtClean="0"/>
              <a:t>Power Play Percentage</a:t>
            </a:r>
          </a:p>
          <a:p>
            <a:r>
              <a:rPr lang="en-US" dirty="0" smtClean="0"/>
              <a:t>Kill Percentage</a:t>
            </a:r>
          </a:p>
          <a:p>
            <a:r>
              <a:rPr lang="en-US" dirty="0" smtClean="0"/>
              <a:t>Shots For Per Game</a:t>
            </a:r>
          </a:p>
          <a:p>
            <a:r>
              <a:rPr lang="en-US" dirty="0" smtClean="0"/>
              <a:t>Shots Against Per Game</a:t>
            </a:r>
          </a:p>
          <a:p>
            <a:r>
              <a:rPr lang="en-US" dirty="0" smtClean="0"/>
              <a:t>Face of Win Percentage</a:t>
            </a:r>
          </a:p>
        </p:txBody>
      </p:sp>
    </p:spTree>
    <p:extLst>
      <p:ext uri="{BB962C8B-B14F-4D97-AF65-F5344CB8AC3E}">
        <p14:creationId xmlns:p14="http://schemas.microsoft.com/office/powerpoint/2010/main" val="358595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Mean of probability distribution of errors is 0</a:t>
            </a:r>
          </a:p>
          <a:p>
            <a:r>
              <a:rPr lang="en-US" altLang="en-US" dirty="0" smtClean="0"/>
              <a:t>Variance of </a:t>
            </a:r>
            <a:r>
              <a:rPr lang="en-US" altLang="en-US" dirty="0"/>
              <a:t>the errors is constant for all values of the independent variable x (equal variance homoscedastic property, unequal variance </a:t>
            </a:r>
            <a:r>
              <a:rPr lang="en-US" altLang="en-US" dirty="0" err="1"/>
              <a:t>heteroscedastic</a:t>
            </a:r>
            <a:r>
              <a:rPr lang="en-US" altLang="en-US" dirty="0"/>
              <a:t> property)</a:t>
            </a:r>
          </a:p>
          <a:p>
            <a:r>
              <a:rPr lang="en-US" altLang="en-US" dirty="0" smtClean="0"/>
              <a:t>Errors are </a:t>
            </a:r>
            <a:r>
              <a:rPr lang="en-US" altLang="en-US" dirty="0"/>
              <a:t>normally distributed</a:t>
            </a:r>
          </a:p>
          <a:p>
            <a:r>
              <a:rPr lang="en-US" altLang="en-US" dirty="0" smtClean="0"/>
              <a:t>Errors are </a:t>
            </a:r>
            <a:r>
              <a:rPr lang="en-US" altLang="en-US" dirty="0"/>
              <a:t>independent or uncorrelated</a:t>
            </a:r>
          </a:p>
        </p:txBody>
      </p:sp>
    </p:spTree>
    <p:extLst>
      <p:ext uri="{BB962C8B-B14F-4D97-AF65-F5344CB8AC3E}">
        <p14:creationId xmlns:p14="http://schemas.microsoft.com/office/powerpoint/2010/main" val="43659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NHL Statistics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www.nhl.com/stats/team?reportType=season&amp;report=teamsummary&amp;season=20152016&amp;gameType=2&amp;aggregate=0</a:t>
            </a:r>
          </a:p>
          <a:p>
            <a:r>
              <a:rPr lang="en-US" dirty="0" smtClean="0"/>
              <a:t>Seasons ‘09-’10 to ‘13-’14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7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pic>
        <p:nvPicPr>
          <p:cNvPr id="6" name="Content Placeholder 5" descr="NHL.xlsx - Excel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25162" r="18840" b="7036"/>
          <a:stretch/>
        </p:blipFill>
        <p:spPr>
          <a:xfrm>
            <a:off x="1491049" y="1845276"/>
            <a:ext cx="8998818" cy="44072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7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Matrix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05287" y="6179469"/>
            <a:ext cx="416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Throw out: Wins, ROW &amp; Point percentage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87259" y="1817066"/>
            <a:ext cx="437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</a:t>
            </a:r>
            <a:r>
              <a:rPr lang="en-US" dirty="0" err="1" smtClean="0"/>
              <a:t>Regressors</a:t>
            </a:r>
            <a:r>
              <a:rPr lang="en-US" dirty="0" smtClean="0"/>
              <a:t>: Losses &amp; Goals for per game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761833" y="2352975"/>
            <a:ext cx="6202620" cy="37251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41357" y="2751437"/>
            <a:ext cx="305930" cy="24713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50492" y="2751437"/>
            <a:ext cx="359476" cy="24713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21091" y="2995956"/>
            <a:ext cx="4667536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50492" y="3729514"/>
            <a:ext cx="3638135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609968" y="3993125"/>
            <a:ext cx="3278659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54860" y="4255429"/>
            <a:ext cx="315498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86713" y="4255429"/>
            <a:ext cx="548617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70358" y="4499951"/>
            <a:ext cx="316355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35330" y="4499951"/>
            <a:ext cx="782594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526162" y="5266875"/>
            <a:ext cx="362465" cy="247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66609" y="2566771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Multicollinearity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612785" y="2566771"/>
            <a:ext cx="174303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87258" y="1894608"/>
            <a:ext cx="4288827" cy="24713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042" y="0"/>
            <a:ext cx="9905998" cy="1478570"/>
          </a:xfrm>
        </p:spPr>
        <p:txBody>
          <a:bodyPr/>
          <a:lstStyle/>
          <a:p>
            <a:r>
              <a:rPr lang="en-US" dirty="0" smtClean="0"/>
              <a:t>Scatter plot Matrix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02" y="1197924"/>
            <a:ext cx="6018439" cy="546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39341" y="1197924"/>
            <a:ext cx="5753100" cy="41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9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352</TotalTime>
  <Words>481</Words>
  <Application>Microsoft Office PowerPoint</Application>
  <PresentationFormat>Widescreen</PresentationFormat>
  <Paragraphs>198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Times New Roman</vt:lpstr>
      <vt:lpstr>Trebuchet MS</vt:lpstr>
      <vt:lpstr>Tw Cen MT</vt:lpstr>
      <vt:lpstr>Circuit</vt:lpstr>
      <vt:lpstr>Hockey Regression Project</vt:lpstr>
      <vt:lpstr>Overview</vt:lpstr>
      <vt:lpstr>Goals</vt:lpstr>
      <vt:lpstr>Predictors</vt:lpstr>
      <vt:lpstr>Model Assumptions</vt:lpstr>
      <vt:lpstr>Data Collection</vt:lpstr>
      <vt:lpstr>Data Set</vt:lpstr>
      <vt:lpstr>Correlation Matrix</vt:lpstr>
      <vt:lpstr>Scatter plot Matrix</vt:lpstr>
      <vt:lpstr>Variable Selection</vt:lpstr>
      <vt:lpstr> leverage points, influential points, and outliers</vt:lpstr>
      <vt:lpstr>residual plot vs. fitted values </vt:lpstr>
      <vt:lpstr>Durbin Watson </vt:lpstr>
      <vt:lpstr>Case with revisions</vt:lpstr>
      <vt:lpstr>Best model</vt:lpstr>
      <vt:lpstr>Predicted points of 15-16 season</vt:lpstr>
      <vt:lpstr>Division bracket</vt:lpstr>
      <vt:lpstr>Limitations</vt:lpstr>
      <vt:lpstr>Conclusion</vt:lpstr>
      <vt:lpstr>Source</vt:lpstr>
    </vt:vector>
  </TitlesOfParts>
  <Company>The University of Texas at San Antonio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NHl</dc:title>
  <dc:creator>Madison Greer</dc:creator>
  <cp:lastModifiedBy>Austin Schwoegl</cp:lastModifiedBy>
  <cp:revision>39</cp:revision>
  <dcterms:created xsi:type="dcterms:W3CDTF">2015-11-30T23:39:55Z</dcterms:created>
  <dcterms:modified xsi:type="dcterms:W3CDTF">2020-09-16T16:36:11Z</dcterms:modified>
</cp:coreProperties>
</file>